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86" r:id="rId5"/>
    <p:sldId id="259" r:id="rId6"/>
    <p:sldId id="260" r:id="rId7"/>
    <p:sldId id="263" r:id="rId8"/>
    <p:sldId id="261" r:id="rId9"/>
    <p:sldId id="281" r:id="rId10"/>
    <p:sldId id="262" r:id="rId11"/>
    <p:sldId id="280" r:id="rId12"/>
    <p:sldId id="269" r:id="rId13"/>
    <p:sldId id="271" r:id="rId14"/>
    <p:sldId id="284" r:id="rId15"/>
    <p:sldId id="283" r:id="rId16"/>
    <p:sldId id="287" r:id="rId17"/>
    <p:sldId id="285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berly Cure" initials="KC" lastIdx="13" clrIdx="0">
    <p:extLst>
      <p:ext uri="{19B8F6BF-5375-455C-9EA6-DF929625EA0E}">
        <p15:presenceInfo xmlns:p15="http://schemas.microsoft.com/office/powerpoint/2012/main" userId="S::KCure@crs.com::cab82506-fcbd-4a76-8e17-fa2369e3b2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B71"/>
    <a:srgbClr val="FA777E"/>
    <a:srgbClr val="2D6F88"/>
    <a:srgbClr val="FF8F8F"/>
    <a:srgbClr val="FF9999"/>
    <a:srgbClr val="233149"/>
    <a:srgbClr val="787B7E"/>
    <a:srgbClr val="7A8292"/>
    <a:srgbClr val="1EC3D4"/>
    <a:srgbClr val="0C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0" autoAdjust="0"/>
    <p:restoredTop sz="81260" autoAdjust="0"/>
  </p:normalViewPr>
  <p:slideViewPr>
    <p:cSldViewPr snapToGrid="0">
      <p:cViewPr varScale="1">
        <p:scale>
          <a:sx n="93" d="100"/>
          <a:sy n="93" d="100"/>
        </p:scale>
        <p:origin x="111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D4BA9787-B81B-44BB-8EA6-F219843ADAC1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EAFC359E-5CAF-46A3-8031-D71394BE95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1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C359E-5CAF-46A3-8031-D71394BE95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4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C359E-5CAF-46A3-8031-D71394BE95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9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683FB-680B-4ACB-84FC-B153B39560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0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C359E-5CAF-46A3-8031-D71394BE95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0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C359E-5CAF-46A3-8031-D71394BE95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79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C359E-5CAF-46A3-8031-D71394BE95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48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C359E-5CAF-46A3-8031-D71394BE95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35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C359E-5CAF-46A3-8031-D71394BE95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9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979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79" y="147664"/>
            <a:ext cx="10515600" cy="8633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03" y="1495646"/>
            <a:ext cx="111715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42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68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29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4C7A76-C507-4D7C-9AE7-8AD0E24CD9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64B809-F567-4631-891E-42C0D7A99A68}"/>
              </a:ext>
            </a:extLst>
          </p:cNvPr>
          <p:cNvCxnSpPr>
            <a:cxnSpLocks/>
          </p:cNvCxnSpPr>
          <p:nvPr userDrawn="1"/>
        </p:nvCxnSpPr>
        <p:spPr>
          <a:xfrm>
            <a:off x="473103" y="6452948"/>
            <a:ext cx="8857145" cy="0"/>
          </a:xfrm>
          <a:prstGeom prst="line">
            <a:avLst/>
          </a:prstGeom>
          <a:ln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DDF8918-ECF9-43EC-A57B-5EB76ED5993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789" y="6206672"/>
            <a:ext cx="2211993" cy="4925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635" y="-881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102" y="1668354"/>
            <a:ext cx="111596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56" y="6451765"/>
            <a:ext cx="569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7A06DEC-8286-4598-8E39-30CFA38F6C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0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A777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A777E"/>
        </a:buClr>
        <a:buFont typeface="Arial" panose="020B0604020202020204" pitchFamily="34" charset="0"/>
        <a:buChar char="•"/>
        <a:defRPr sz="2800" kern="1200">
          <a:solidFill>
            <a:srgbClr val="255B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D6F8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5DEF80-92D5-40D9-A854-232C206B6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5780" y="840508"/>
            <a:ext cx="7523311" cy="214010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5850" b="1" dirty="0">
                <a:solidFill>
                  <a:srgbClr val="2D6F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 to </a:t>
            </a:r>
            <a:br>
              <a:rPr lang="en-US" sz="6600" b="1" dirty="0">
                <a:solidFill>
                  <a:srgbClr val="2D6F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3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 Higher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110656" y="6451765"/>
            <a:ext cx="2743200" cy="365125"/>
          </a:xfrm>
        </p:spPr>
        <p:txBody>
          <a:bodyPr/>
          <a:lstStyle/>
          <a:p>
            <a:fld id="{A7A06DEC-8286-4598-8E39-30CFA38F6CF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8168" y="179576"/>
            <a:ext cx="797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Choose your path to </a:t>
            </a:r>
            <a:r>
              <a:rPr lang="en-US" sz="3600" b="1" dirty="0">
                <a:solidFill>
                  <a:srgbClr val="FA77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CRS Designation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0656" y="6451765"/>
            <a:ext cx="2743200" cy="365125"/>
          </a:xfrm>
        </p:spPr>
        <p:txBody>
          <a:bodyPr/>
          <a:lstStyle/>
          <a:p>
            <a:fld id="{A7A06DEC-8286-4598-8E39-30CFA38F6CF4}" type="slidenum">
              <a:rPr lang="en-US" smtClean="0"/>
              <a:t>10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49948" y="5359533"/>
            <a:ext cx="966731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255B71"/>
                </a:solidFill>
              </a:rPr>
              <a:t>RRC Education Credit is earned through CRS live classroom courses (one or two days) or eLearning courses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255B71"/>
              </a:solidFill>
            </a:endParaRPr>
          </a:p>
          <a:p>
            <a:pPr lvl="1">
              <a:defRPr/>
            </a:pPr>
            <a:endParaRPr lang="en-US" sz="1700" dirty="0">
              <a:solidFill>
                <a:srgbClr val="255B7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085C893-1DF6-4FB9-9286-605326BCD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5" y="1426496"/>
            <a:ext cx="10038099" cy="38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78" y="1403118"/>
            <a:ext cx="9823395" cy="2591250"/>
          </a:xfrm>
        </p:spPr>
        <p:txBody>
          <a:bodyPr>
            <a:normAutofit/>
          </a:bodyPr>
          <a:lstStyle/>
          <a:p>
            <a:pPr>
              <a:buSzPct val="90000"/>
              <a:defRPr/>
            </a:pPr>
            <a:r>
              <a:rPr lang="en-US" sz="2400" dirty="0"/>
              <a:t>CRS Designees understand what it takes to succeed in the industry.  </a:t>
            </a:r>
          </a:p>
          <a:p>
            <a:pPr>
              <a:buSzPct val="90000"/>
              <a:defRPr/>
            </a:pPr>
            <a:r>
              <a:rPr lang="en-US" sz="2400" dirty="0"/>
              <a:t>CRS Designees are the ones you want to refer to. </a:t>
            </a:r>
          </a:p>
          <a:p>
            <a:pPr>
              <a:buSzPct val="90000"/>
              <a:defRPr/>
            </a:pPr>
            <a:r>
              <a:rPr lang="en-US" sz="2400" dirty="0"/>
              <a:t>CRS Designees are a part of a supportive network.</a:t>
            </a:r>
          </a:p>
          <a:p>
            <a:pPr>
              <a:buSzPct val="90000"/>
              <a:defRPr/>
            </a:pPr>
            <a:r>
              <a:rPr lang="en-US" sz="2400" dirty="0"/>
              <a:t>YOU can be a CRS today. 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2078" y="208130"/>
            <a:ext cx="797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A77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Join</a:t>
            </a:r>
            <a:r>
              <a:rPr lang="en-US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5261" y="6467307"/>
            <a:ext cx="628816" cy="365125"/>
          </a:xfrm>
        </p:spPr>
        <p:txBody>
          <a:bodyPr/>
          <a:lstStyle/>
          <a:p>
            <a:fld id="{A7A06DEC-8286-4598-8E39-30CFA38F6CF4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9669" y="5738014"/>
            <a:ext cx="403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A77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www.crs.com/join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805494-B886-4ED9-815A-8D04A8C64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73" y="3548898"/>
            <a:ext cx="8223504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3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03" y="2258013"/>
            <a:ext cx="11022674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Take advantage of all RRC has to offer and start fulfilling your education requirements now. </a:t>
            </a:r>
          </a:p>
          <a:p>
            <a:pPr marL="573087" indent="-342900">
              <a:defRPr/>
            </a:pPr>
            <a:r>
              <a:rPr lang="en-US" sz="2400" dirty="0"/>
              <a:t>Take advantage of the numerous RRC education offerings and attend RRC events.</a:t>
            </a:r>
          </a:p>
          <a:p>
            <a:pPr marL="573087" indent="-342900">
              <a:defRPr/>
            </a:pPr>
            <a:r>
              <a:rPr lang="en-US" sz="2400" dirty="0"/>
              <a:t>When you do meet the experience and production requirements, you’ll be ahead of the game because</a:t>
            </a:r>
            <a:r>
              <a:rPr lang="en-US" sz="2400" i="1" dirty="0"/>
              <a:t> your education history does not expire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1059" y="248648"/>
            <a:ext cx="797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Not yet ready for the </a:t>
            </a:r>
            <a:r>
              <a:rPr lang="en-US" sz="3600" b="1" dirty="0">
                <a:solidFill>
                  <a:srgbClr val="FA77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CRS Designation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295" y="6426789"/>
            <a:ext cx="628816" cy="365125"/>
          </a:xfrm>
        </p:spPr>
        <p:txBody>
          <a:bodyPr/>
          <a:lstStyle/>
          <a:p>
            <a:fld id="{A7A06DEC-8286-4598-8E39-30CFA38F6CF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8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3924" y="174863"/>
            <a:ext cx="797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Questions?</a:t>
            </a:r>
            <a:endParaRPr lang="en-US" sz="36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8441" y="6446460"/>
            <a:ext cx="628816" cy="365125"/>
          </a:xfrm>
        </p:spPr>
        <p:txBody>
          <a:bodyPr/>
          <a:lstStyle/>
          <a:p>
            <a:fld id="{A7A06DEC-8286-4598-8E39-30CFA38F6CF4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2192" y="2910552"/>
            <a:ext cx="8318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A777E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255B71"/>
                </a:solidFill>
              </a:rPr>
              <a:t>Call us: 1-800-462-8841</a:t>
            </a:r>
          </a:p>
          <a:p>
            <a:pPr marL="285750" indent="-285750">
              <a:buClr>
                <a:srgbClr val="FA777E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255B71"/>
                </a:solidFill>
              </a:rPr>
              <a:t>Or email: crshelp@crs.com</a:t>
            </a:r>
          </a:p>
        </p:txBody>
      </p:sp>
    </p:spTree>
    <p:extLst>
      <p:ext uri="{BB962C8B-B14F-4D97-AF65-F5344CB8AC3E}">
        <p14:creationId xmlns:p14="http://schemas.microsoft.com/office/powerpoint/2010/main" val="2047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4180" y="358686"/>
            <a:ext cx="797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Engage with us on </a:t>
            </a:r>
            <a:r>
              <a:rPr lang="en-US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social media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57" y="167586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57" y="2294761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57" y="3570339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421757" y="1737781"/>
            <a:ext cx="2952750" cy="446087"/>
          </a:xfrm>
          <a:custGeom>
            <a:avLst/>
            <a:gdLst>
              <a:gd name="T0" fmla="*/ 0 w 7848600"/>
              <a:gd name="T1" fmla="*/ 0 h 4343400"/>
              <a:gd name="T2" fmla="*/ 36120 w 7848600"/>
              <a:gd name="T3" fmla="*/ 0 h 4343400"/>
              <a:gd name="T4" fmla="*/ 36120 w 7848600"/>
              <a:gd name="T5" fmla="*/ 0 h 4343400"/>
              <a:gd name="T6" fmla="*/ 0 w 7848600"/>
              <a:gd name="T7" fmla="*/ 0 h 4343400"/>
              <a:gd name="T8" fmla="*/ 0 w 7848600"/>
              <a:gd name="T9" fmla="*/ 0 h 4343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48600"/>
              <a:gd name="T16" fmla="*/ 0 h 4343400"/>
              <a:gd name="T17" fmla="*/ 7848600 w 7848600"/>
              <a:gd name="T18" fmla="*/ 4343400 h 434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48600" h="4343400">
                <a:moveTo>
                  <a:pt x="0" y="0"/>
                </a:moveTo>
                <a:lnTo>
                  <a:pt x="7848600" y="0"/>
                </a:lnTo>
                <a:lnTo>
                  <a:pt x="78486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/>
              <a:t>Twitter.com/</a:t>
            </a:r>
            <a:r>
              <a:rPr lang="en-US" altLang="en-US" sz="2000" dirty="0" err="1"/>
              <a:t>ThisIsRRC</a:t>
            </a:r>
            <a:endParaRPr lang="en-US" altLang="en-US" sz="2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61221" y="2382282"/>
            <a:ext cx="3276600" cy="446088"/>
          </a:xfrm>
          <a:custGeom>
            <a:avLst/>
            <a:gdLst>
              <a:gd name="T0" fmla="*/ 0 w 7848600"/>
              <a:gd name="T1" fmla="*/ 0 h 4343400"/>
              <a:gd name="T2" fmla="*/ 36120 w 7848600"/>
              <a:gd name="T3" fmla="*/ 0 h 4343400"/>
              <a:gd name="T4" fmla="*/ 36120 w 7848600"/>
              <a:gd name="T5" fmla="*/ 0 h 4343400"/>
              <a:gd name="T6" fmla="*/ 0 w 7848600"/>
              <a:gd name="T7" fmla="*/ 0 h 4343400"/>
              <a:gd name="T8" fmla="*/ 0 w 7848600"/>
              <a:gd name="T9" fmla="*/ 0 h 4343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48600"/>
              <a:gd name="T16" fmla="*/ 0 h 4343400"/>
              <a:gd name="T17" fmla="*/ 7848600 w 7848600"/>
              <a:gd name="T18" fmla="*/ 4343400 h 434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48600" h="4343400">
                <a:moveTo>
                  <a:pt x="0" y="0"/>
                </a:moveTo>
                <a:lnTo>
                  <a:pt x="7848600" y="0"/>
                </a:lnTo>
                <a:lnTo>
                  <a:pt x="78486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/>
              <a:t>Facebook.com/</a:t>
            </a:r>
            <a:r>
              <a:rPr lang="en-US" altLang="en-US" sz="2000" dirty="0" err="1"/>
              <a:t>ThisIsRRC</a:t>
            </a:r>
            <a:endParaRPr lang="en-US" altLang="en-US" sz="2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16830" y="3657230"/>
            <a:ext cx="6537561" cy="446087"/>
          </a:xfrm>
          <a:custGeom>
            <a:avLst/>
            <a:gdLst>
              <a:gd name="T0" fmla="*/ 0 w 7848600"/>
              <a:gd name="T1" fmla="*/ 0 h 4343400"/>
              <a:gd name="T2" fmla="*/ 74845 w 7848600"/>
              <a:gd name="T3" fmla="*/ 0 h 4343400"/>
              <a:gd name="T4" fmla="*/ 74845 w 7848600"/>
              <a:gd name="T5" fmla="*/ 0 h 4343400"/>
              <a:gd name="T6" fmla="*/ 0 w 7848600"/>
              <a:gd name="T7" fmla="*/ 0 h 4343400"/>
              <a:gd name="T8" fmla="*/ 0 w 7848600"/>
              <a:gd name="T9" fmla="*/ 0 h 4343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48600"/>
              <a:gd name="T16" fmla="*/ 0 h 4343400"/>
              <a:gd name="T17" fmla="*/ 7848600 w 7848600"/>
              <a:gd name="T18" fmla="*/ 4343400 h 434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48600" h="4343400">
                <a:moveTo>
                  <a:pt x="0" y="0"/>
                </a:moveTo>
                <a:lnTo>
                  <a:pt x="7848600" y="0"/>
                </a:lnTo>
                <a:lnTo>
                  <a:pt x="78486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/>
              <a:t>Linkedin.com/company/residential-real-estate-council/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5364" y="6499314"/>
            <a:ext cx="628816" cy="365125"/>
          </a:xfrm>
        </p:spPr>
        <p:txBody>
          <a:bodyPr/>
          <a:lstStyle/>
          <a:p>
            <a:fld id="{A7A06DEC-8286-4598-8E39-30CFA38F6CF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AE2CEF-6DCB-458D-B333-FAD8416A4F5D}"/>
              </a:ext>
            </a:extLst>
          </p:cNvPr>
          <p:cNvSpPr/>
          <p:nvPr/>
        </p:nvSpPr>
        <p:spPr>
          <a:xfrm>
            <a:off x="1461221" y="3002910"/>
            <a:ext cx="2830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Instagram.com/</a:t>
            </a:r>
            <a:r>
              <a:rPr lang="en-US" sz="2000" dirty="0" err="1"/>
              <a:t>ThisIsRRC</a:t>
            </a:r>
            <a:endParaRPr lang="en-US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4F248D4-E25E-4FB6-849D-B0A8740614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8" y="2941702"/>
            <a:ext cx="503073" cy="4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44AD9D-4CE0-48E9-A782-D1E058AB700C}"/>
              </a:ext>
            </a:extLst>
          </p:cNvPr>
          <p:cNvSpPr/>
          <p:nvPr/>
        </p:nvSpPr>
        <p:spPr>
          <a:xfrm>
            <a:off x="1416830" y="4268967"/>
            <a:ext cx="4531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Youtube.com/residentialrealestatecouncil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E72A9-FC94-44C6-B033-CAD323ACE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115" y="4165634"/>
            <a:ext cx="586357" cy="569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F3171A-64EC-4107-84B5-645D1F80FB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548" y="4734995"/>
            <a:ext cx="550209" cy="6189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0D9E50-A6C8-4E84-BBBE-3D22EDE9891A}"/>
              </a:ext>
            </a:extLst>
          </p:cNvPr>
          <p:cNvSpPr/>
          <p:nvPr/>
        </p:nvSpPr>
        <p:spPr>
          <a:xfrm>
            <a:off x="1416830" y="4924484"/>
            <a:ext cx="2557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Pinterest.com/</a:t>
            </a:r>
            <a:r>
              <a:rPr lang="en-US" sz="2000" dirty="0" err="1"/>
              <a:t>thisisrrc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09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14" y="58085"/>
            <a:ext cx="10515600" cy="104081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the </a:t>
            </a:r>
            <a:r>
              <a:rPr lang="en-US" sz="3600" b="1" dirty="0">
                <a:solidFill>
                  <a:srgbClr val="FA77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 Real Estate Council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2014" y="1563332"/>
            <a:ext cx="10702444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RRC is the largest affiliate of the National Association of REALTORS® and recognized as the </a:t>
            </a:r>
            <a:r>
              <a:rPr lang="en-US" sz="2400" dirty="0"/>
              <a:t>premier business development organization for REALTORS® and international real estate professionals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marL="640080">
              <a:spcBef>
                <a:spcPts val="600"/>
              </a:spcBef>
            </a:pPr>
            <a:r>
              <a:rPr lang="en-US" altLang="en-US" sz="1800" dirty="0">
                <a:latin typeface="Calibri" panose="020F0502020204030204" pitchFamily="34" charset="0"/>
              </a:rPr>
              <a:t>A community of more than 28,000 members</a:t>
            </a:r>
          </a:p>
          <a:p>
            <a:pPr marL="640080">
              <a:spcBef>
                <a:spcPts val="600"/>
              </a:spcBef>
            </a:pPr>
            <a:r>
              <a:rPr lang="en-US" altLang="en-US" sz="1800" dirty="0">
                <a:latin typeface="Calibri" panose="020F0502020204030204" pitchFamily="34" charset="0"/>
              </a:rPr>
              <a:t>Represent the top residential REALTORS® in the industry</a:t>
            </a:r>
            <a:br>
              <a:rPr lang="en-US" altLang="en-US" sz="1800" dirty="0">
                <a:latin typeface="Calibri" panose="020F0502020204030204" pitchFamily="34" charset="0"/>
              </a:rPr>
            </a:br>
            <a:endParaRPr lang="en-US" altLang="en-US" sz="18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The Council awards the prestigious CRS (Certified Residential Specialist)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</a:rPr>
              <a:t>Designation to experienced REALTORS® who:</a:t>
            </a:r>
          </a:p>
          <a:p>
            <a:pPr marL="640080" lvl="1">
              <a:spcBef>
                <a:spcPts val="600"/>
              </a:spcBef>
              <a:buClr>
                <a:srgbClr val="FA777E"/>
              </a:buClr>
            </a:pPr>
            <a:r>
              <a:rPr lang="en-US" altLang="en-US" sz="1800" dirty="0">
                <a:solidFill>
                  <a:srgbClr val="255B71"/>
                </a:solidFill>
                <a:latin typeface="Calibri" panose="020F0502020204030204" pitchFamily="34" charset="0"/>
              </a:rPr>
              <a:t>Complete advanced professional training  </a:t>
            </a:r>
          </a:p>
          <a:p>
            <a:pPr marL="640080" lvl="1">
              <a:spcBef>
                <a:spcPts val="600"/>
              </a:spcBef>
              <a:buClr>
                <a:srgbClr val="FA777E"/>
              </a:buClr>
            </a:pPr>
            <a:r>
              <a:rPr lang="en-US" altLang="en-US" sz="1800" dirty="0">
                <a:solidFill>
                  <a:srgbClr val="255B71"/>
                </a:solidFill>
                <a:latin typeface="Calibri" panose="020F0502020204030204" pitchFamily="34" charset="0"/>
              </a:rPr>
              <a:t>Demonstrate outstanding professional achievement in residential real estate</a:t>
            </a:r>
            <a:br>
              <a:rPr lang="en-US" altLang="en-US" sz="1800" dirty="0">
                <a:solidFill>
                  <a:srgbClr val="255B71"/>
                </a:solidFill>
                <a:latin typeface="Calibri" panose="020F0502020204030204" pitchFamily="34" charset="0"/>
              </a:rPr>
            </a:br>
            <a:endParaRPr lang="en-US" altLang="en-US" sz="1800" dirty="0">
              <a:solidFill>
                <a:srgbClr val="255B7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The goal of the Council is t</a:t>
            </a:r>
            <a:r>
              <a:rPr lang="en-US" sz="2400" dirty="0"/>
              <a:t>o empower real estate professionals to reach their full potential through education, networking, referrals and business resources.</a:t>
            </a:r>
          </a:p>
          <a:p>
            <a:pPr marL="231775" indent="-231775">
              <a:spcBef>
                <a:spcPts val="600"/>
              </a:spcBef>
            </a:pP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874" y="6531301"/>
            <a:ext cx="628816" cy="365125"/>
          </a:xfrm>
        </p:spPr>
        <p:txBody>
          <a:bodyPr/>
          <a:lstStyle/>
          <a:p>
            <a:fld id="{A7A06DEC-8286-4598-8E39-30CFA38F6CF4}" type="slidenum">
              <a:rPr lang="en-US" smtClean="0"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69CA2B-89B3-4C7F-B1C6-9E9F6B7C7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44" y="4009826"/>
            <a:ext cx="1024466" cy="1035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1CF47C-BB20-4701-9819-184129D3E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567" y="2286001"/>
            <a:ext cx="1460569" cy="9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2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778" y="222991"/>
            <a:ext cx="709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Reach new heights with </a:t>
            </a:r>
            <a:r>
              <a:rPr lang="en-US" sz="3600" b="1" dirty="0">
                <a:solidFill>
                  <a:srgbClr val="FA77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RRC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05219" y="2605965"/>
            <a:ext cx="8041691" cy="35721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100" dirty="0"/>
              <a:t>With RRC you will have the education, referrals, and resources you need to help you stay cutting-edge and reach your full potential.</a:t>
            </a:r>
          </a:p>
          <a:p>
            <a:pPr>
              <a:defRPr/>
            </a:pPr>
            <a:r>
              <a:rPr lang="en-US" sz="2100" dirty="0"/>
              <a:t>RRC instructors are the best in the industry, and are active agents.</a:t>
            </a:r>
          </a:p>
          <a:p>
            <a:pPr>
              <a:defRPr/>
            </a:pPr>
            <a:r>
              <a:rPr lang="en-US" sz="2100" dirty="0"/>
              <a:t>Join a supportive community of top producing agents ready to help you grow your career and send you referrals.</a:t>
            </a:r>
          </a:p>
          <a:p>
            <a:pPr>
              <a:defRPr/>
            </a:pPr>
            <a:r>
              <a:rPr lang="en-US" sz="2100" dirty="0"/>
              <a:t>Stand out from competition and achieve the esteemed CRS Designation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874" y="6531301"/>
            <a:ext cx="628816" cy="365125"/>
          </a:xfrm>
        </p:spPr>
        <p:txBody>
          <a:bodyPr/>
          <a:lstStyle/>
          <a:p>
            <a:fld id="{A7A06DEC-8286-4598-8E39-30CFA38F6CF4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D45F9-F430-4405-B372-C787750C0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1" y="2343381"/>
            <a:ext cx="2704482" cy="3900696"/>
          </a:xfrm>
          <a:prstGeom prst="rect">
            <a:avLst/>
          </a:prstGeom>
        </p:spPr>
      </p:pic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2C6DFC7-D9B5-4091-A70E-6D85D2709534}"/>
              </a:ext>
            </a:extLst>
          </p:cNvPr>
          <p:cNvSpPr txBox="1">
            <a:spLocks/>
          </p:cNvSpPr>
          <p:nvPr/>
        </p:nvSpPr>
        <p:spPr>
          <a:xfrm>
            <a:off x="523187" y="1279538"/>
            <a:ext cx="11557261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777E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55B7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D6F8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The real estate industry is evolving every day and to be successful you have to stay at the forefront.</a:t>
            </a:r>
          </a:p>
        </p:txBody>
      </p:sp>
    </p:spTree>
    <p:extLst>
      <p:ext uri="{BB962C8B-B14F-4D97-AF65-F5344CB8AC3E}">
        <p14:creationId xmlns:p14="http://schemas.microsoft.com/office/powerpoint/2010/main" val="388872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9846" y="208310"/>
            <a:ext cx="5649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Get best-in-class </a:t>
            </a:r>
            <a:r>
              <a:rPr lang="en-US" sz="4000" b="1" dirty="0">
                <a:solidFill>
                  <a:srgbClr val="FA77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education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9846" y="1560604"/>
            <a:ext cx="10703954" cy="2819930"/>
          </a:xfrm>
          <a:custGeom>
            <a:avLst/>
            <a:gdLst>
              <a:gd name="T0" fmla="*/ 0 w 7848600"/>
              <a:gd name="T1" fmla="*/ 0 h 4343400"/>
              <a:gd name="T2" fmla="*/ 42384264 w 7848600"/>
              <a:gd name="T3" fmla="*/ 0 h 4343400"/>
              <a:gd name="T4" fmla="*/ 42384264 w 7848600"/>
              <a:gd name="T5" fmla="*/ 1259044 h 4343400"/>
              <a:gd name="T6" fmla="*/ 0 w 7848600"/>
              <a:gd name="T7" fmla="*/ 1259044 h 4343400"/>
              <a:gd name="T8" fmla="*/ 0 w 7848600"/>
              <a:gd name="T9" fmla="*/ 0 h 4343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48600"/>
              <a:gd name="T16" fmla="*/ 0 h 4343400"/>
              <a:gd name="T17" fmla="*/ 7848600 w 7848600"/>
              <a:gd name="T18" fmla="*/ 4343400 h 434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48600" h="4343400">
                <a:moveTo>
                  <a:pt x="0" y="0"/>
                </a:moveTo>
                <a:lnTo>
                  <a:pt x="7848600" y="0"/>
                </a:lnTo>
                <a:lnTo>
                  <a:pt x="78486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FA777E"/>
              </a:buClr>
            </a:pPr>
            <a:r>
              <a:rPr lang="en-US" altLang="en-US" sz="2400" dirty="0">
                <a:solidFill>
                  <a:srgbClr val="255B71"/>
                </a:solidFill>
              </a:rPr>
              <a:t>Live One-Day and Two-Day classroom courses consistently rank as best in the industry</a:t>
            </a:r>
          </a:p>
          <a:p>
            <a:pPr marL="285750" indent="-285750">
              <a:buClr>
                <a:srgbClr val="FA777E"/>
              </a:buClr>
            </a:pPr>
            <a:r>
              <a:rPr lang="en-US" altLang="en-US" sz="2400" dirty="0">
                <a:solidFill>
                  <a:srgbClr val="255B71"/>
                </a:solidFill>
              </a:rPr>
              <a:t>RRC Certified Instructors – successful, proven practitioners offer expert business insights </a:t>
            </a:r>
          </a:p>
          <a:p>
            <a:pPr marL="285750" indent="-285750">
              <a:buClr>
                <a:srgbClr val="FA777E"/>
              </a:buClr>
            </a:pPr>
            <a:r>
              <a:rPr lang="en-US" altLang="en-US" sz="2400" dirty="0">
                <a:solidFill>
                  <a:srgbClr val="255B71"/>
                </a:solidFill>
              </a:rPr>
              <a:t>Courses teach real-world solutions to challenges you are facing right now</a:t>
            </a:r>
          </a:p>
          <a:p>
            <a:pPr marL="285750" indent="-285750">
              <a:buClr>
                <a:srgbClr val="FA777E"/>
              </a:buClr>
            </a:pPr>
            <a:r>
              <a:rPr lang="en-US" altLang="en-US" sz="2400" dirty="0">
                <a:solidFill>
                  <a:srgbClr val="255B71"/>
                </a:solidFill>
              </a:rPr>
              <a:t>eLearning courses and live/recorded webinars offer high quality, accessible content available 24/7</a:t>
            </a:r>
          </a:p>
          <a:p>
            <a:pPr marL="285750" indent="-285750">
              <a:buClr>
                <a:srgbClr val="FA777E"/>
              </a:buClr>
            </a:pPr>
            <a:r>
              <a:rPr lang="en-US" altLang="en-US" sz="2400" dirty="0">
                <a:solidFill>
                  <a:srgbClr val="255B71"/>
                </a:solidFill>
              </a:rPr>
              <a:t>Members receive significant discounts on all RRC education and events </a:t>
            </a:r>
          </a:p>
          <a:p>
            <a:pPr marL="285750" indent="-285750">
              <a:buClr>
                <a:srgbClr val="FA777E"/>
              </a:buClr>
            </a:pPr>
            <a:r>
              <a:rPr lang="en-US" altLang="en-US" sz="2400" dirty="0">
                <a:solidFill>
                  <a:srgbClr val="255B71"/>
                </a:solidFill>
              </a:rPr>
              <a:t>Members also receive up to 12 free topical and timely webinars annually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874" y="6531301"/>
            <a:ext cx="628816" cy="365125"/>
          </a:xfrm>
        </p:spPr>
        <p:txBody>
          <a:bodyPr/>
          <a:lstStyle/>
          <a:p>
            <a:fld id="{A7A06DEC-8286-4598-8E39-30CFA38F6CF4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925BC0-3022-4B71-9D6B-2F466DE20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24" y="4430429"/>
            <a:ext cx="5586416" cy="17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5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3690" y="215505"/>
            <a:ext cx="7099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Stay </a:t>
            </a:r>
            <a:r>
              <a:rPr lang="en-US" sz="4000" b="1" dirty="0">
                <a:solidFill>
                  <a:srgbClr val="FA77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3690" y="1601567"/>
            <a:ext cx="10712938" cy="37602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/>
              <a:t>RRC helps keep members on the leading edge of the industry  with timely industry information and business insights </a:t>
            </a:r>
            <a:endParaRPr lang="en-US" altLang="en-US" sz="3200" dirty="0"/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874" y="6531301"/>
            <a:ext cx="628816" cy="365125"/>
          </a:xfrm>
        </p:spPr>
        <p:txBody>
          <a:bodyPr/>
          <a:lstStyle/>
          <a:p>
            <a:fld id="{A7A06DEC-8286-4598-8E39-30CFA38F6CF4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F8052-0D88-4208-9C97-C7CDDC9D3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127" y="2674740"/>
            <a:ext cx="2304280" cy="954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F60C58-A870-476C-AA96-6CE098474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616" y="4581551"/>
            <a:ext cx="3016824" cy="689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0632F5-EB3D-4975-A40B-4535BFCA8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69" y="3059594"/>
            <a:ext cx="3213278" cy="4805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9C70AC-6203-4971-AEB4-385997E64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7782" y="2908342"/>
            <a:ext cx="2713711" cy="639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D37AAF-47EE-49D3-A315-6A2CDA23A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5697" y="4171570"/>
            <a:ext cx="3200399" cy="15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157" y="224741"/>
            <a:ext cx="709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Give and get </a:t>
            </a:r>
            <a:r>
              <a:rPr lang="en-US" sz="3600" b="1" dirty="0">
                <a:solidFill>
                  <a:srgbClr val="FA77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qualified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referrals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6286" y="1721253"/>
            <a:ext cx="6198789" cy="4351338"/>
          </a:xfrm>
          <a:custGeom>
            <a:avLst/>
            <a:gdLst>
              <a:gd name="T0" fmla="*/ 0 w 7848600"/>
              <a:gd name="T1" fmla="*/ 0 h 4343400"/>
              <a:gd name="T2" fmla="*/ 40934878 w 7848600"/>
              <a:gd name="T3" fmla="*/ 0 h 4343400"/>
              <a:gd name="T4" fmla="*/ 40934878 w 7848600"/>
              <a:gd name="T5" fmla="*/ 1281132 h 4343400"/>
              <a:gd name="T6" fmla="*/ 0 w 7848600"/>
              <a:gd name="T7" fmla="*/ 1281132 h 4343400"/>
              <a:gd name="T8" fmla="*/ 0 w 7848600"/>
              <a:gd name="T9" fmla="*/ 0 h 4343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48600"/>
              <a:gd name="T16" fmla="*/ 0 h 4343400"/>
              <a:gd name="T17" fmla="*/ 7848600 w 7848600"/>
              <a:gd name="T18" fmla="*/ 4343400 h 434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48600" h="4343400">
                <a:moveTo>
                  <a:pt x="0" y="0"/>
                </a:moveTo>
                <a:lnTo>
                  <a:pt x="7848600" y="0"/>
                </a:lnTo>
                <a:lnTo>
                  <a:pt x="78486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/>
              <a:t>24/7 access to the growing international CRS-to-CRS Referral Network </a:t>
            </a:r>
          </a:p>
          <a:p>
            <a:pPr lvl="1">
              <a:defRPr/>
            </a:pPr>
            <a:r>
              <a:rPr lang="en-US" sz="1600" dirty="0">
                <a:solidFill>
                  <a:srgbClr val="255B71"/>
                </a:solidFill>
              </a:rPr>
              <a:t>Complimentary listing in the CRS Referral Directory (print, online, mobile app)</a:t>
            </a:r>
          </a:p>
          <a:p>
            <a:pPr lvl="1">
              <a:defRPr/>
            </a:pPr>
            <a:r>
              <a:rPr lang="en-US" sz="1600" dirty="0">
                <a:solidFill>
                  <a:srgbClr val="255B71"/>
                </a:solidFill>
              </a:rPr>
              <a:t>Complimentary access to the CRS Qualified Consumer Leads program  </a:t>
            </a:r>
          </a:p>
          <a:p>
            <a:pPr marL="914400" lvl="1" indent="0">
              <a:buNone/>
              <a:defRPr/>
            </a:pPr>
            <a:r>
              <a:rPr lang="en-US" sz="1600" dirty="0">
                <a:solidFill>
                  <a:srgbClr val="255B71"/>
                </a:solidFill>
              </a:rPr>
              <a:t>To-date, almost $20 million in commissions earned by CRS Designees </a:t>
            </a:r>
          </a:p>
          <a:p>
            <a:pPr>
              <a:defRPr/>
            </a:pPr>
            <a:r>
              <a:rPr lang="en-US" sz="2000" cap="none" dirty="0"/>
              <a:t>Use of CRS trademark and logo</a:t>
            </a:r>
          </a:p>
          <a:p>
            <a:pPr>
              <a:defRPr/>
            </a:pPr>
            <a:r>
              <a:rPr lang="en-US" sz="2000" cap="none" dirty="0"/>
              <a:t>Access to advertising and promotion opportunities exclusively for CRS </a:t>
            </a:r>
            <a:r>
              <a:rPr lang="en-US" sz="2000" dirty="0"/>
              <a:t>D</a:t>
            </a:r>
            <a:r>
              <a:rPr lang="en-US" sz="2000" cap="none" dirty="0"/>
              <a:t>esignees</a:t>
            </a:r>
          </a:p>
          <a:p>
            <a:pPr>
              <a:defRPr/>
            </a:pPr>
            <a:r>
              <a:rPr lang="en-US" sz="2000" cap="none" dirty="0"/>
              <a:t>Customizable CRS </a:t>
            </a:r>
            <a:r>
              <a:rPr lang="en-US" sz="2000" dirty="0"/>
              <a:t>D</a:t>
            </a:r>
            <a:r>
              <a:rPr lang="en-US" sz="2000" cap="none" dirty="0"/>
              <a:t>esignee marketing materials to help you differentiate your business</a:t>
            </a:r>
            <a:br>
              <a:rPr lang="en-US" altLang="en-US" sz="2000" cap="none" dirty="0"/>
            </a:br>
            <a:endParaRPr lang="en-US" altLang="en-US" sz="2000" cap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874" y="6531301"/>
            <a:ext cx="628816" cy="365125"/>
          </a:xfrm>
        </p:spPr>
        <p:txBody>
          <a:bodyPr/>
          <a:lstStyle/>
          <a:p>
            <a:fld id="{A7A06DEC-8286-4598-8E39-30CFA38F6CF4}" type="slidenum">
              <a:rPr lang="en-US" smtClean="0"/>
              <a:t>6</a:t>
            </a:fld>
            <a:endParaRPr lang="en-US" dirty="0"/>
          </a:p>
        </p:txBody>
      </p:sp>
      <p:pic>
        <p:nvPicPr>
          <p:cNvPr id="2052" name="Picture 4" descr="Image result for referr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17" y="2659373"/>
            <a:ext cx="4755949" cy="20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6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A9480C85-972A-4BE8-A68D-D07707551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78" y="2718238"/>
            <a:ext cx="3785773" cy="2099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357" y="197032"/>
            <a:ext cx="797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Get access to </a:t>
            </a:r>
            <a:r>
              <a:rPr lang="en-US" sz="3600" b="1" dirty="0">
                <a:solidFill>
                  <a:srgbClr val="FA77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valuable resources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874" y="6531301"/>
            <a:ext cx="628816" cy="365125"/>
          </a:xfrm>
        </p:spPr>
        <p:txBody>
          <a:bodyPr/>
          <a:lstStyle/>
          <a:p>
            <a:fld id="{A7A06DEC-8286-4598-8E39-30CFA38F6CF4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E9087-C146-4052-AC4A-0D6F0415C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03" y="1456508"/>
            <a:ext cx="1352413" cy="969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B58B32-6DD2-462D-922D-52786B0295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90" y="1256895"/>
            <a:ext cx="1738696" cy="12063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99E184-6B59-4966-994D-7ED06CEDB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95" y="3756900"/>
            <a:ext cx="2624010" cy="575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BE6E43-87CE-4467-B90A-BF12BB62A2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43" y="3425071"/>
            <a:ext cx="2223491" cy="7572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C9DE69-BA00-4AD1-9A91-E485E5FBF4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82" y="2044125"/>
            <a:ext cx="2450937" cy="7634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A392E9-91F0-426F-AE67-91DCC619F410}"/>
              </a:ext>
            </a:extLst>
          </p:cNvPr>
          <p:cNvSpPr txBox="1"/>
          <p:nvPr/>
        </p:nvSpPr>
        <p:spPr>
          <a:xfrm>
            <a:off x="5844463" y="5838141"/>
            <a:ext cx="1904214" cy="3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b="1" cap="all" dirty="0">
                <a:solidFill>
                  <a:srgbClr val="255B71"/>
                </a:solidFill>
              </a:rPr>
              <a:t>Complimentary</a:t>
            </a:r>
          </a:p>
          <a:p>
            <a:pPr algn="ctr">
              <a:lnSpc>
                <a:spcPct val="70000"/>
              </a:lnSpc>
            </a:pPr>
            <a:r>
              <a:rPr lang="en-US" sz="1200" b="1" cap="all" dirty="0">
                <a:solidFill>
                  <a:srgbClr val="255B71"/>
                </a:solidFill>
              </a:rPr>
              <a:t>Webinars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CFCC78-8755-44B4-B78F-339254FC78AA}"/>
              </a:ext>
            </a:extLst>
          </p:cNvPr>
          <p:cNvSpPr txBox="1"/>
          <p:nvPr/>
        </p:nvSpPr>
        <p:spPr>
          <a:xfrm>
            <a:off x="7750188" y="5649389"/>
            <a:ext cx="1904214" cy="3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b="1" cap="all" dirty="0">
                <a:solidFill>
                  <a:srgbClr val="255B71"/>
                </a:solidFill>
              </a:rPr>
              <a:t>Professional</a:t>
            </a:r>
          </a:p>
          <a:p>
            <a:pPr algn="ctr">
              <a:lnSpc>
                <a:spcPct val="70000"/>
              </a:lnSpc>
            </a:pPr>
            <a:r>
              <a:rPr lang="en-US" sz="1200" b="1" cap="all" dirty="0">
                <a:solidFill>
                  <a:srgbClr val="255B71"/>
                </a:solidFill>
              </a:rPr>
              <a:t>Development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FABD15-580C-467F-8DA2-FF6BB4B2F1B4}"/>
              </a:ext>
            </a:extLst>
          </p:cNvPr>
          <p:cNvSpPr txBox="1"/>
          <p:nvPr/>
        </p:nvSpPr>
        <p:spPr>
          <a:xfrm>
            <a:off x="3524352" y="5891116"/>
            <a:ext cx="1904214" cy="3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b="1" cap="all" dirty="0">
                <a:solidFill>
                  <a:srgbClr val="255B71"/>
                </a:solidFill>
              </a:rPr>
              <a:t>Education</a:t>
            </a:r>
          </a:p>
          <a:p>
            <a:pPr algn="ctr">
              <a:lnSpc>
                <a:spcPct val="70000"/>
              </a:lnSpc>
            </a:pPr>
            <a:r>
              <a:rPr lang="en-US" sz="1200" b="1" cap="all" dirty="0">
                <a:solidFill>
                  <a:srgbClr val="255B71"/>
                </a:solidFill>
              </a:rPr>
              <a:t>Discounts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DC96D4-5DF7-4525-B60A-1170F673732F}"/>
              </a:ext>
            </a:extLst>
          </p:cNvPr>
          <p:cNvSpPr txBox="1"/>
          <p:nvPr/>
        </p:nvSpPr>
        <p:spPr>
          <a:xfrm>
            <a:off x="1648744" y="5417304"/>
            <a:ext cx="1904214" cy="3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b="1" cap="all" dirty="0">
                <a:solidFill>
                  <a:srgbClr val="255B71"/>
                </a:solidFill>
              </a:rPr>
              <a:t>FIND A CRS</a:t>
            </a:r>
          </a:p>
          <a:p>
            <a:pPr algn="ctr">
              <a:lnSpc>
                <a:spcPct val="70000"/>
              </a:lnSpc>
            </a:pPr>
            <a:r>
              <a:rPr lang="en-US" sz="1200" b="1" cap="all" dirty="0">
                <a:solidFill>
                  <a:srgbClr val="255B71"/>
                </a:solidFill>
              </a:rPr>
              <a:t>REFERRAL Network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544FBA-5DC5-4C17-8120-2FF250835AA1}"/>
              </a:ext>
            </a:extLst>
          </p:cNvPr>
          <p:cNvSpPr txBox="1"/>
          <p:nvPr/>
        </p:nvSpPr>
        <p:spPr>
          <a:xfrm>
            <a:off x="8462527" y="3196047"/>
            <a:ext cx="1904214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b="1" cap="all" dirty="0">
                <a:solidFill>
                  <a:srgbClr val="255B71"/>
                </a:solidFill>
              </a:rPr>
              <a:t>ANNUAL conference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BAD3FF-5371-4850-B20F-5B88D19619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71" y="4924849"/>
            <a:ext cx="1005079" cy="11040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7CE382-B538-4410-B853-1FF0856228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66" y="4529515"/>
            <a:ext cx="945673" cy="10387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05F982-2CF9-47DA-A38D-859DDF2192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74" y="4927317"/>
            <a:ext cx="892146" cy="9799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3C4227-6A80-4720-96F2-E3C4E782CC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22" y="4669416"/>
            <a:ext cx="892146" cy="979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494173B-9BE2-4F19-BFF2-CF30439625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44" y="2851668"/>
            <a:ext cx="2129344" cy="3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5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637" y="1735009"/>
            <a:ext cx="10515600" cy="4351338"/>
          </a:xfrm>
        </p:spPr>
        <p:txBody>
          <a:bodyPr/>
          <a:lstStyle/>
          <a:p>
            <a:pPr marL="285750" indent="-285750"/>
            <a:r>
              <a:rPr lang="en-US" altLang="en-US" dirty="0"/>
              <a:t>The CRS Designation is the most recognized and prestigious professional designation in the industry.  </a:t>
            </a:r>
          </a:p>
          <a:p>
            <a:pPr marL="285750" indent="-285750"/>
            <a:r>
              <a:rPr lang="en-US" altLang="en-US" dirty="0"/>
              <a:t>CRS Designees are among the most experienced, successful, highest-producing agents in the U.S. and overseas.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967" y="234120"/>
            <a:ext cx="709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Get </a:t>
            </a:r>
            <a:r>
              <a:rPr lang="en-US" sz="3600" b="1" dirty="0">
                <a:solidFill>
                  <a:srgbClr val="FA77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recognized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874" y="6531301"/>
            <a:ext cx="628816" cy="365125"/>
          </a:xfrm>
        </p:spPr>
        <p:txBody>
          <a:bodyPr/>
          <a:lstStyle/>
          <a:p>
            <a:fld id="{A7A06DEC-8286-4598-8E39-30CFA38F6CF4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673" y="3910678"/>
            <a:ext cx="2752121" cy="1919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694" y="3910677"/>
            <a:ext cx="1900762" cy="1919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53" y="3910677"/>
            <a:ext cx="2530841" cy="1919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335" y="3910678"/>
            <a:ext cx="3979988" cy="1923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3690" y="6870640"/>
            <a:ext cx="9716856" cy="3305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0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1054" y="226238"/>
            <a:ext cx="709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Power of the </a:t>
            </a:r>
            <a:r>
              <a:rPr lang="en-US" sz="3600" b="1" dirty="0">
                <a:solidFill>
                  <a:srgbClr val="FA77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CRS </a:t>
            </a:r>
            <a:r>
              <a:rPr lang="en-US" sz="3600" b="1" dirty="0">
                <a:solidFill>
                  <a:srgbClr val="FA77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Designation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709" y="3473378"/>
            <a:ext cx="43640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55B71"/>
                </a:solidFill>
              </a:rPr>
              <a:t>CRS Designees…</a:t>
            </a:r>
          </a:p>
          <a:p>
            <a:pPr marL="511175" lvl="1" indent="-280988">
              <a:buClr>
                <a:srgbClr val="FA777E"/>
              </a:buClr>
              <a:buFont typeface="Arial" panose="020B0604020202020204" pitchFamily="34" charset="0"/>
              <a:buChar char="•"/>
              <a:tabLst>
                <a:tab pos="798513" algn="l"/>
              </a:tabLst>
            </a:pPr>
            <a:r>
              <a:rPr lang="en-US" sz="2400" dirty="0"/>
              <a:t>Have more experience</a:t>
            </a:r>
          </a:p>
          <a:p>
            <a:pPr marL="511175" lvl="1" indent="-280988">
              <a:buClr>
                <a:srgbClr val="FA777E"/>
              </a:buClr>
              <a:buFont typeface="Arial" panose="020B0604020202020204" pitchFamily="34" charset="0"/>
              <a:buChar char="•"/>
              <a:tabLst>
                <a:tab pos="798513" algn="l"/>
              </a:tabLst>
            </a:pPr>
            <a:r>
              <a:rPr lang="en-US" sz="2400" dirty="0"/>
              <a:t>Earn more revenue</a:t>
            </a:r>
          </a:p>
          <a:p>
            <a:pPr marL="511175" lvl="1" indent="-280988">
              <a:buClr>
                <a:srgbClr val="FA777E"/>
              </a:buClr>
              <a:buFont typeface="Arial" panose="020B0604020202020204" pitchFamily="34" charset="0"/>
              <a:buChar char="•"/>
              <a:tabLst>
                <a:tab pos="798513" algn="l"/>
              </a:tabLst>
            </a:pPr>
            <a:r>
              <a:rPr lang="en-US" sz="2400" dirty="0"/>
              <a:t>Generate more gross sales</a:t>
            </a:r>
          </a:p>
          <a:p>
            <a:pPr marL="511175" lvl="1" indent="-280988">
              <a:buClr>
                <a:srgbClr val="FA777E"/>
              </a:buClr>
              <a:buFont typeface="Arial" panose="020B0604020202020204" pitchFamily="34" charset="0"/>
              <a:buChar char="•"/>
              <a:tabLst>
                <a:tab pos="798513" algn="l"/>
              </a:tabLst>
            </a:pPr>
            <a:r>
              <a:rPr lang="en-US" sz="2400" dirty="0"/>
              <a:t>Produce more transactions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0656" y="6451765"/>
            <a:ext cx="2743200" cy="365125"/>
          </a:xfrm>
        </p:spPr>
        <p:txBody>
          <a:bodyPr/>
          <a:lstStyle/>
          <a:p>
            <a:fld id="{A7A06DEC-8286-4598-8E39-30CFA38F6CF4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8F1E2-CB54-4180-A674-88163E1BF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90" y="2506251"/>
            <a:ext cx="1537242" cy="15531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6948E6-8F9E-4234-BD3C-4FD56B4D6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50" y="1671782"/>
            <a:ext cx="5918078" cy="39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22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4C01CD2B6F44A97CB16BD5CAE936F" ma:contentTypeVersion="13" ma:contentTypeDescription="Create a new document." ma:contentTypeScope="" ma:versionID="0750887bd06e199e1aefd346e859460c">
  <xsd:schema xmlns:xsd="http://www.w3.org/2001/XMLSchema" xmlns:xs="http://www.w3.org/2001/XMLSchema" xmlns:p="http://schemas.microsoft.com/office/2006/metadata/properties" xmlns:ns3="ce7ce341-6c70-4957-a423-20087d76fae4" xmlns:ns4="6003cf82-799e-4c6c-82c5-0e95deb1a7d7" targetNamespace="http://schemas.microsoft.com/office/2006/metadata/properties" ma:root="true" ma:fieldsID="292a1ba66f8316cbf03f3457647969ce" ns3:_="" ns4:_="">
    <xsd:import namespace="ce7ce341-6c70-4957-a423-20087d76fae4"/>
    <xsd:import namespace="6003cf82-799e-4c6c-82c5-0e95deb1a7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ce341-6c70-4957-a423-20087d76fa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3cf82-799e-4c6c-82c5-0e95deb1a7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316FBB-970E-49C8-ABD0-53BC34E10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7ce341-6c70-4957-a423-20087d76fae4"/>
    <ds:schemaRef ds:uri="6003cf82-799e-4c6c-82c5-0e95deb1a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41AEA2-2A4B-42BA-903B-7113E5D350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1A3CC3-E3BE-4E4D-B432-58F06B422CD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003cf82-799e-4c6c-82c5-0e95deb1a7d7"/>
    <ds:schemaRef ds:uri="http://purl.org/dc/elements/1.1/"/>
    <ds:schemaRef ds:uri="http://schemas.microsoft.com/office/2006/metadata/properties"/>
    <ds:schemaRef ds:uri="http://purl.org/dc/terms/"/>
    <ds:schemaRef ds:uri="ce7ce341-6c70-4957-a423-20087d76fae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7939</TotalTime>
  <Words>670</Words>
  <Application>Microsoft Office PowerPoint</Application>
  <PresentationFormat>Widescreen</PresentationFormat>
  <Paragraphs>95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Membership to  Aim Higher</vt:lpstr>
      <vt:lpstr>About the Residential Real Estate Council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CRS Membership Survey Results</dc:title>
  <dc:creator>Tony Priore</dc:creator>
  <cp:lastModifiedBy>Matt Schroeder</cp:lastModifiedBy>
  <cp:revision>176</cp:revision>
  <cp:lastPrinted>2016-11-30T13:45:25Z</cp:lastPrinted>
  <dcterms:created xsi:type="dcterms:W3CDTF">2016-10-21T17:42:46Z</dcterms:created>
  <dcterms:modified xsi:type="dcterms:W3CDTF">2021-01-04T14:26:26Z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0x010100C6B4C01CD2B6F44A97CB16BD5CAE936F</vt:lpwstr>
  </property>
</Properties>
</file>